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9B9D5FD-F9CF-481C-826C-8E7FCCF21ED1}" type="datetimeFigureOut">
              <a:rPr lang="hr-HR" smtClean="0"/>
              <a:t>24.5.2016.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FA952B4-6407-4E7D-81ED-C3E62D30C9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623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D5FD-F9CF-481C-826C-8E7FCCF21ED1}" type="datetimeFigureOut">
              <a:rPr lang="hr-HR" smtClean="0"/>
              <a:t>24.5.2016.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52B4-6407-4E7D-81ED-C3E62D30C9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744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9B9D5FD-F9CF-481C-826C-8E7FCCF21ED1}" type="datetimeFigureOut">
              <a:rPr lang="hr-HR" smtClean="0"/>
              <a:t>24.5.2016.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FA952B4-6407-4E7D-81ED-C3E62D30C9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242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D5FD-F9CF-481C-826C-8E7FCCF21ED1}" type="datetimeFigureOut">
              <a:rPr lang="hr-HR" smtClean="0"/>
              <a:t>24.5.2016.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BFA952B4-6407-4E7D-81ED-C3E62D30C9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891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9B9D5FD-F9CF-481C-826C-8E7FCCF21ED1}" type="datetimeFigureOut">
              <a:rPr lang="hr-HR" smtClean="0"/>
              <a:t>24.5.2016.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FA952B4-6407-4E7D-81ED-C3E62D30C9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321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D5FD-F9CF-481C-826C-8E7FCCF21ED1}" type="datetimeFigureOut">
              <a:rPr lang="hr-HR" smtClean="0"/>
              <a:t>24.5.2016.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52B4-6407-4E7D-81ED-C3E62D30C9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443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D5FD-F9CF-481C-826C-8E7FCCF21ED1}" type="datetimeFigureOut">
              <a:rPr lang="hr-HR" smtClean="0"/>
              <a:t>24.5.2016.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52B4-6407-4E7D-81ED-C3E62D30C9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466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D5FD-F9CF-481C-826C-8E7FCCF21ED1}" type="datetimeFigureOut">
              <a:rPr lang="hr-HR" smtClean="0"/>
              <a:t>24.5.2016.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52B4-6407-4E7D-81ED-C3E62D30C9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154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D5FD-F9CF-481C-826C-8E7FCCF21ED1}" type="datetimeFigureOut">
              <a:rPr lang="hr-HR" smtClean="0"/>
              <a:t>24.5.2016.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52B4-6407-4E7D-81ED-C3E62D30C9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1963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9B9D5FD-F9CF-481C-826C-8E7FCCF21ED1}" type="datetimeFigureOut">
              <a:rPr lang="hr-HR" smtClean="0"/>
              <a:t>24.5.2016.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FA952B4-6407-4E7D-81ED-C3E62D30C9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542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D5FD-F9CF-481C-826C-8E7FCCF21ED1}" type="datetimeFigureOut">
              <a:rPr lang="hr-HR" smtClean="0"/>
              <a:t>24.5.2016.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52B4-6407-4E7D-81ED-C3E62D30C9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594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9B9D5FD-F9CF-481C-826C-8E7FCCF21ED1}" type="datetimeFigureOut">
              <a:rPr lang="hr-HR" smtClean="0"/>
              <a:t>24.5.2016.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FA952B4-6407-4E7D-81ED-C3E62D30C906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19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3020" y="868680"/>
            <a:ext cx="89954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>
                <a:latin typeface="+mj-lt"/>
                <a:cs typeface="Arial" panose="020B0604020202020204" pitchFamily="34" charset="0"/>
              </a:rPr>
              <a:t>SVEČANA PROSLAVA</a:t>
            </a:r>
          </a:p>
          <a:p>
            <a:pPr algn="ctr"/>
            <a:endParaRPr lang="hr-HR" sz="3600" dirty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hr-HR" sz="4800" b="1" dirty="0" smtClean="0">
                <a:latin typeface="+mj-lt"/>
                <a:cs typeface="Arial" panose="020B0604020202020204" pitchFamily="34" charset="0"/>
              </a:rPr>
              <a:t>DAN GRADA ZAGREBA</a:t>
            </a:r>
          </a:p>
          <a:p>
            <a:pPr algn="ctr"/>
            <a:endParaRPr lang="hr-HR" sz="3600" dirty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hr-HR" sz="3600" dirty="0" smtClean="0">
                <a:latin typeface="+mj-lt"/>
                <a:cs typeface="Arial" panose="020B0604020202020204" pitchFamily="34" charset="0"/>
              </a:rPr>
              <a:t>Program događanja</a:t>
            </a:r>
          </a:p>
          <a:p>
            <a:pPr algn="ctr"/>
            <a:endParaRPr lang="hr-HR" sz="3600" dirty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hr-HR" sz="3600" dirty="0" smtClean="0">
                <a:latin typeface="+mj-lt"/>
                <a:cs typeface="Arial" panose="020B0604020202020204" pitchFamily="34" charset="0"/>
              </a:rPr>
              <a:t>28.-31.05.2016.</a:t>
            </a:r>
            <a:endParaRPr lang="hr-HR" sz="36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37" y="5555932"/>
            <a:ext cx="695325" cy="866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53050"/>
            <a:ext cx="2857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2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262" y="5801054"/>
            <a:ext cx="695325" cy="866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" y="5715329"/>
            <a:ext cx="2857500" cy="952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6740" y="686271"/>
            <a:ext cx="112087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ambria" panose="02040503050406030204" pitchFamily="18" charset="0"/>
              </a:rPr>
              <a:t>20:30 </a:t>
            </a:r>
            <a:r>
              <a:rPr lang="hr-HR" dirty="0" smtClean="0">
                <a:latin typeface="Cambria" panose="02040503050406030204" pitchFamily="18" charset="0"/>
              </a:rPr>
              <a:t>h </a:t>
            </a:r>
            <a:r>
              <a:rPr lang="hr-HR" sz="2400" b="1" dirty="0" smtClean="0">
                <a:latin typeface="Cambria" panose="02040503050406030204" pitchFamily="18" charset="0"/>
              </a:rPr>
              <a:t>Svečani koncert u </a:t>
            </a:r>
            <a:r>
              <a:rPr lang="hr-HR" sz="2400" b="1" dirty="0">
                <a:latin typeface="Cambria" panose="02040503050406030204" pitchFamily="18" charset="0"/>
              </a:rPr>
              <a:t>povodu </a:t>
            </a:r>
            <a:r>
              <a:rPr lang="hr-HR" sz="2400" b="1" dirty="0" smtClean="0">
                <a:latin typeface="Cambria" panose="02040503050406030204" pitchFamily="18" charset="0"/>
              </a:rPr>
              <a:t>proslave Dana </a:t>
            </a:r>
            <a:r>
              <a:rPr lang="hr-HR" sz="2400" b="1" dirty="0">
                <a:latin typeface="Cambria" panose="02040503050406030204" pitchFamily="18" charset="0"/>
              </a:rPr>
              <a:t>grada </a:t>
            </a:r>
            <a:r>
              <a:rPr lang="hr-HR" sz="2400" b="1" dirty="0" smtClean="0">
                <a:latin typeface="Cambria" panose="02040503050406030204" pitchFamily="18" charset="0"/>
              </a:rPr>
              <a:t>Zagreba</a:t>
            </a:r>
          </a:p>
          <a:p>
            <a:r>
              <a:rPr lang="hr-HR" u="sng" dirty="0" smtClean="0">
                <a:latin typeface="Cambria" panose="02040503050406030204" pitchFamily="18" charset="0"/>
              </a:rPr>
              <a:t>Mjesto</a:t>
            </a:r>
            <a:r>
              <a:rPr lang="hr-HR" dirty="0" smtClean="0">
                <a:latin typeface="Cambria" panose="02040503050406030204" pitchFamily="18" charset="0"/>
              </a:rPr>
              <a:t>: </a:t>
            </a:r>
            <a:r>
              <a:rPr lang="sv-SE" dirty="0" smtClean="0">
                <a:latin typeface="Cambria" panose="02040503050406030204" pitchFamily="18" charset="0"/>
              </a:rPr>
              <a:t>Trg </a:t>
            </a:r>
            <a:r>
              <a:rPr lang="sv-SE" dirty="0">
                <a:latin typeface="Cambria" panose="02040503050406030204" pitchFamily="18" charset="0"/>
              </a:rPr>
              <a:t>maršala Tita 15 (ispred zgrade HNK)</a:t>
            </a:r>
          </a:p>
          <a:p>
            <a:endParaRPr lang="hr-HR" dirty="0" smtClean="0">
              <a:latin typeface="Cambria" panose="02040503050406030204" pitchFamily="18" charset="0"/>
            </a:endParaRPr>
          </a:p>
          <a:p>
            <a:endParaRPr lang="hr-HR" b="1" dirty="0" smtClean="0">
              <a:latin typeface="Cambria" panose="02040503050406030204" pitchFamily="18" charset="0"/>
            </a:endParaRPr>
          </a:p>
          <a:p>
            <a:endParaRPr lang="hr-HR" b="1" dirty="0">
              <a:latin typeface="Cambria" panose="02040503050406030204" pitchFamily="18" charset="0"/>
            </a:endParaRPr>
          </a:p>
          <a:p>
            <a:endParaRPr lang="hr-HR" b="1" dirty="0" smtClean="0">
              <a:latin typeface="Cambria" panose="02040503050406030204" pitchFamily="18" charset="0"/>
            </a:endParaRPr>
          </a:p>
          <a:p>
            <a:endParaRPr lang="hr-HR" b="1" dirty="0">
              <a:latin typeface="Cambria" panose="02040503050406030204" pitchFamily="18" charset="0"/>
            </a:endParaRPr>
          </a:p>
          <a:p>
            <a:endParaRPr lang="hr-HR" b="1" dirty="0" smtClean="0">
              <a:latin typeface="Cambria" panose="02040503050406030204" pitchFamily="18" charset="0"/>
            </a:endParaRPr>
          </a:p>
          <a:p>
            <a:r>
              <a:rPr lang="hr-HR" sz="2000" b="1" dirty="0" smtClean="0">
                <a:latin typeface="Cambria" panose="02040503050406030204" pitchFamily="18" charset="0"/>
              </a:rPr>
              <a:t>Sudjeluju iz HNK</a:t>
            </a:r>
            <a:r>
              <a:rPr lang="hr-HR" sz="2000" dirty="0" smtClean="0">
                <a:latin typeface="Cambria" panose="02040503050406030204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hr-HR" sz="2000" dirty="0">
                <a:latin typeface="Cambria" panose="02040503050406030204" pitchFamily="18" charset="0"/>
              </a:rPr>
              <a:t>s</a:t>
            </a:r>
            <a:r>
              <a:rPr lang="hr-HR" sz="2000" dirty="0" smtClean="0">
                <a:latin typeface="Cambria" panose="02040503050406030204" pitchFamily="18" charset="0"/>
              </a:rPr>
              <a:t>olisti </a:t>
            </a:r>
          </a:p>
          <a:p>
            <a:pPr marL="285750" indent="-285750">
              <a:buFontTx/>
              <a:buChar char="-"/>
            </a:pPr>
            <a:r>
              <a:rPr lang="hr-HR" sz="2000" dirty="0" smtClean="0">
                <a:latin typeface="Cambria" panose="02040503050406030204" pitchFamily="18" charset="0"/>
              </a:rPr>
              <a:t>zbor </a:t>
            </a:r>
            <a:endParaRPr lang="hr-HR" sz="20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sz="2000" dirty="0" smtClean="0">
                <a:latin typeface="Cambria" panose="02040503050406030204" pitchFamily="18" charset="0"/>
              </a:rPr>
              <a:t>orkestar </a:t>
            </a:r>
          </a:p>
          <a:p>
            <a:endParaRPr lang="hr-HR" sz="2000" dirty="0">
              <a:latin typeface="Cambria" panose="02040503050406030204" pitchFamily="18" charset="0"/>
            </a:endParaRPr>
          </a:p>
          <a:p>
            <a:r>
              <a:rPr lang="hr-HR" sz="2000" b="1" dirty="0">
                <a:latin typeface="Cambria" panose="02040503050406030204" pitchFamily="18" charset="0"/>
              </a:rPr>
              <a:t>Dirigent</a:t>
            </a:r>
            <a:r>
              <a:rPr lang="hr-HR" sz="2000" dirty="0">
                <a:latin typeface="Cambria" panose="02040503050406030204" pitchFamily="18" charset="0"/>
              </a:rPr>
              <a:t>: Nikša </a:t>
            </a:r>
            <a:r>
              <a:rPr lang="hr-HR" sz="2000" dirty="0" err="1" smtClean="0">
                <a:latin typeface="Cambria" panose="02040503050406030204" pitchFamily="18" charset="0"/>
              </a:rPr>
              <a:t>Bareza</a:t>
            </a:r>
            <a:endParaRPr lang="hr-HR" sz="2000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751" y="2035213"/>
            <a:ext cx="6668814" cy="44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5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262" y="5801054"/>
            <a:ext cx="695325" cy="866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" y="5715329"/>
            <a:ext cx="2857500" cy="95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000250"/>
            <a:ext cx="9601200" cy="193899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5400" dirty="0" smtClean="0">
                <a:solidFill>
                  <a:schemeClr val="bg1"/>
                </a:solidFill>
              </a:rPr>
              <a:t>Utorak, 31.05.2016.</a:t>
            </a:r>
            <a:br>
              <a:rPr lang="hr-HR" sz="5400" dirty="0" smtClean="0">
                <a:solidFill>
                  <a:schemeClr val="bg1"/>
                </a:solidFill>
              </a:rPr>
            </a:br>
            <a:r>
              <a:rPr lang="hr-HR" sz="6600" dirty="0" smtClean="0">
                <a:solidFill>
                  <a:schemeClr val="bg1"/>
                </a:solidFill>
              </a:rPr>
              <a:t>DAN GRADA ZAGREBA</a:t>
            </a:r>
            <a:endParaRPr lang="hr-HR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262" y="5801054"/>
            <a:ext cx="695325" cy="866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" y="5715329"/>
            <a:ext cx="2857500" cy="952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9093" y="0"/>
            <a:ext cx="11154741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latin typeface="Cambria" panose="02040503050406030204" pitchFamily="18" charset="0"/>
              </a:rPr>
              <a:t> </a:t>
            </a:r>
          </a:p>
          <a:p>
            <a:endParaRPr lang="hr-HR" b="1" u="sng" dirty="0" smtClean="0">
              <a:latin typeface="Cambria" panose="02040503050406030204" pitchFamily="18" charset="0"/>
            </a:endParaRPr>
          </a:p>
          <a:p>
            <a:endParaRPr lang="hr-HR" b="1" u="sng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2000" dirty="0" smtClean="0">
                <a:latin typeface="Cambria" panose="02040503050406030204" pitchFamily="18" charset="0"/>
              </a:rPr>
              <a:t>9:00</a:t>
            </a:r>
            <a:r>
              <a:rPr lang="hr-HR" sz="2000" dirty="0">
                <a:latin typeface="Cambria" panose="02040503050406030204" pitchFamily="18" charset="0"/>
              </a:rPr>
              <a:t>	</a:t>
            </a:r>
            <a:r>
              <a:rPr lang="hr-HR" sz="2000" b="1" dirty="0">
                <a:latin typeface="Cambria" panose="02040503050406030204" pitchFamily="18" charset="0"/>
              </a:rPr>
              <a:t>Polaganje vijenaca </a:t>
            </a:r>
            <a:r>
              <a:rPr lang="hr-HR" sz="2000" dirty="0" smtClean="0">
                <a:latin typeface="Cambria" panose="02040503050406030204" pitchFamily="18" charset="0"/>
              </a:rPr>
              <a:t>– groblje Mirogoj</a:t>
            </a:r>
          </a:p>
          <a:p>
            <a:pPr>
              <a:lnSpc>
                <a:spcPct val="150000"/>
              </a:lnSpc>
            </a:pPr>
            <a:r>
              <a:rPr lang="hr-HR" sz="2000" dirty="0" smtClean="0">
                <a:latin typeface="Cambria" panose="02040503050406030204" pitchFamily="18" charset="0"/>
              </a:rPr>
              <a:t>10:00     ZET </a:t>
            </a:r>
            <a:r>
              <a:rPr lang="hr-HR" sz="2000" dirty="0">
                <a:latin typeface="Cambria" panose="02040503050406030204" pitchFamily="18" charset="0"/>
              </a:rPr>
              <a:t>- </a:t>
            </a:r>
            <a:r>
              <a:rPr lang="hr-HR" sz="2000" b="1" dirty="0">
                <a:latin typeface="Cambria" panose="02040503050406030204" pitchFamily="18" charset="0"/>
              </a:rPr>
              <a:t>otvorenje sezone turističkih panoramskih autobusa </a:t>
            </a:r>
            <a:r>
              <a:rPr lang="hr-HR" sz="2000" dirty="0">
                <a:latin typeface="Cambria" panose="02040503050406030204" pitchFamily="18" charset="0"/>
              </a:rPr>
              <a:t>- besplatna vožnja </a:t>
            </a:r>
            <a:r>
              <a:rPr lang="hr-HR" sz="2000" dirty="0" smtClean="0">
                <a:latin typeface="Cambria" panose="02040503050406030204" pitchFamily="18" charset="0"/>
              </a:rPr>
              <a:t>za </a:t>
            </a:r>
            <a:r>
              <a:rPr lang="hr-HR" sz="2000" dirty="0">
                <a:latin typeface="Cambria" panose="02040503050406030204" pitchFamily="18" charset="0"/>
              </a:rPr>
              <a:t>građane </a:t>
            </a:r>
            <a:endParaRPr lang="hr-HR" sz="2000" dirty="0" smtClean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2000" dirty="0" smtClean="0">
                <a:latin typeface="Cambria" panose="02040503050406030204" pitchFamily="18" charset="0"/>
              </a:rPr>
              <a:t>10:30</a:t>
            </a:r>
            <a:r>
              <a:rPr lang="hr-HR" sz="2000" dirty="0">
                <a:latin typeface="Cambria" panose="02040503050406030204" pitchFamily="18" charset="0"/>
              </a:rPr>
              <a:t>	</a:t>
            </a:r>
            <a:r>
              <a:rPr lang="hr-HR" sz="2000" b="1" dirty="0" smtClean="0">
                <a:latin typeface="Cambria" panose="02040503050406030204" pitchFamily="18" charset="0"/>
              </a:rPr>
              <a:t>Koncert</a:t>
            </a:r>
            <a:r>
              <a:rPr lang="hr-HR" sz="2000" dirty="0" smtClean="0">
                <a:latin typeface="Cambria" panose="02040503050406030204" pitchFamily="18" charset="0"/>
              </a:rPr>
              <a:t>  Zagrebačkih </a:t>
            </a:r>
            <a:r>
              <a:rPr lang="hr-HR" sz="2000" dirty="0">
                <a:latin typeface="Cambria" panose="02040503050406030204" pitchFamily="18" charset="0"/>
              </a:rPr>
              <a:t>solista u predvorju Gradske </a:t>
            </a:r>
            <a:r>
              <a:rPr lang="hr-HR" sz="2000" dirty="0" smtClean="0">
                <a:latin typeface="Cambria" panose="02040503050406030204" pitchFamily="18" charset="0"/>
              </a:rPr>
              <a:t>Skupštine     </a:t>
            </a:r>
          </a:p>
          <a:p>
            <a:pPr>
              <a:lnSpc>
                <a:spcPct val="150000"/>
              </a:lnSpc>
            </a:pPr>
            <a:r>
              <a:rPr lang="hr-HR" sz="2000" dirty="0" smtClean="0">
                <a:latin typeface="Cambria" panose="02040503050406030204" pitchFamily="18" charset="0"/>
              </a:rPr>
              <a:t>11:00</a:t>
            </a:r>
            <a:r>
              <a:rPr lang="hr-HR" sz="2000" dirty="0">
                <a:latin typeface="Cambria" panose="02040503050406030204" pitchFamily="18" charset="0"/>
              </a:rPr>
              <a:t>	</a:t>
            </a:r>
            <a:r>
              <a:rPr lang="hr-HR" sz="2000" b="1" dirty="0" smtClean="0">
                <a:latin typeface="Cambria" panose="02040503050406030204" pitchFamily="18" charset="0"/>
              </a:rPr>
              <a:t>Svečana </a:t>
            </a:r>
            <a:r>
              <a:rPr lang="hr-HR" sz="2000" b="1" dirty="0">
                <a:latin typeface="Cambria" panose="02040503050406030204" pitchFamily="18" charset="0"/>
              </a:rPr>
              <a:t>sjednica </a:t>
            </a:r>
            <a:r>
              <a:rPr lang="hr-HR" sz="2000" dirty="0">
                <a:latin typeface="Cambria" panose="02040503050406030204" pitchFamily="18" charset="0"/>
              </a:rPr>
              <a:t>u povodu </a:t>
            </a:r>
            <a:r>
              <a:rPr lang="hr-HR" sz="2000" dirty="0" smtClean="0">
                <a:latin typeface="Cambria" panose="02040503050406030204" pitchFamily="18" charset="0"/>
              </a:rPr>
              <a:t>Dana Grada Zagreba </a:t>
            </a:r>
            <a:r>
              <a:rPr lang="hr-HR" sz="2000" dirty="0">
                <a:latin typeface="Cambria" panose="02040503050406030204" pitchFamily="18" charset="0"/>
              </a:rPr>
              <a:t>i dodjela nagrada </a:t>
            </a:r>
            <a:r>
              <a:rPr lang="hr-HR" sz="2000" dirty="0" smtClean="0">
                <a:latin typeface="Cambria" panose="02040503050406030204" pitchFamily="18" charset="0"/>
              </a:rPr>
              <a:t>Grada Zagreba</a:t>
            </a:r>
            <a:endParaRPr lang="hr-HR" sz="2000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2000" dirty="0">
                <a:latin typeface="Cambria" panose="02040503050406030204" pitchFamily="18" charset="0"/>
              </a:rPr>
              <a:t>                </a:t>
            </a:r>
            <a:r>
              <a:rPr lang="hr-HR" sz="2000" dirty="0" smtClean="0">
                <a:latin typeface="Cambria" panose="02040503050406030204" pitchFamily="18" charset="0"/>
              </a:rPr>
              <a:t>(Nastup </a:t>
            </a:r>
            <a:r>
              <a:rPr lang="hr-HR" sz="2000" dirty="0">
                <a:latin typeface="Cambria" panose="02040503050406030204" pitchFamily="18" charset="0"/>
              </a:rPr>
              <a:t>komornog zbora Ivan </a:t>
            </a:r>
            <a:r>
              <a:rPr lang="hr-HR" sz="2000" dirty="0" smtClean="0">
                <a:latin typeface="Cambria" panose="02040503050406030204" pitchFamily="18" charset="0"/>
              </a:rPr>
              <a:t>Filipović), Gradska skupština</a:t>
            </a:r>
          </a:p>
          <a:p>
            <a:pPr>
              <a:lnSpc>
                <a:spcPct val="150000"/>
              </a:lnSpc>
            </a:pPr>
            <a:r>
              <a:rPr lang="hr-HR" sz="2000" dirty="0" smtClean="0">
                <a:latin typeface="Cambria" panose="02040503050406030204" pitchFamily="18" charset="0"/>
              </a:rPr>
              <a:t>12:30	 </a:t>
            </a:r>
            <a:r>
              <a:rPr lang="hr-HR" sz="2000" b="1" dirty="0">
                <a:latin typeface="Cambria" panose="02040503050406030204" pitchFamily="18" charset="0"/>
              </a:rPr>
              <a:t>O</a:t>
            </a:r>
            <a:r>
              <a:rPr lang="hr-HR" sz="2000" b="1" dirty="0" smtClean="0">
                <a:latin typeface="Cambria" panose="02040503050406030204" pitchFamily="18" charset="0"/>
              </a:rPr>
              <a:t>tvaranje </a:t>
            </a:r>
            <a:r>
              <a:rPr lang="hr-HR" sz="2000" b="1" dirty="0">
                <a:latin typeface="Cambria" panose="02040503050406030204" pitchFamily="18" charset="0"/>
              </a:rPr>
              <a:t>izložbe </a:t>
            </a:r>
            <a:r>
              <a:rPr lang="hr-HR" sz="2000" b="1" dirty="0" smtClean="0">
                <a:latin typeface="Cambria" panose="02040503050406030204" pitchFamily="18" charset="0"/>
              </a:rPr>
              <a:t>Marine </a:t>
            </a:r>
            <a:r>
              <a:rPr lang="hr-HR" sz="2000" b="1" dirty="0" err="1">
                <a:latin typeface="Cambria" panose="02040503050406030204" pitchFamily="18" charset="0"/>
              </a:rPr>
              <a:t>Selak</a:t>
            </a:r>
            <a:r>
              <a:rPr lang="hr-HR" sz="2000" b="1" dirty="0">
                <a:latin typeface="Cambria" panose="02040503050406030204" pitchFamily="18" charset="0"/>
              </a:rPr>
              <a:t>  </a:t>
            </a:r>
            <a:r>
              <a:rPr lang="hr-HR" sz="2000" dirty="0">
                <a:latin typeface="Cambria" panose="02040503050406030204" pitchFamily="18" charset="0"/>
              </a:rPr>
              <a:t>„ Ljepota najjače sja</a:t>
            </a:r>
            <a:r>
              <a:rPr lang="hr-HR" sz="2000" dirty="0" smtClean="0">
                <a:latin typeface="Cambria" panose="02040503050406030204" pitchFamily="18" charset="0"/>
              </a:rPr>
              <a:t>”, Galerija </a:t>
            </a:r>
            <a:r>
              <a:rPr lang="hr-HR" sz="2000" dirty="0">
                <a:latin typeface="Cambria" panose="02040503050406030204" pitchFamily="18" charset="0"/>
              </a:rPr>
              <a:t>Kristofora </a:t>
            </a:r>
            <a:r>
              <a:rPr lang="hr-HR" sz="2000" dirty="0" smtClean="0">
                <a:latin typeface="Cambria" panose="02040503050406030204" pitchFamily="18" charset="0"/>
              </a:rPr>
              <a:t>Stankovića     	Gradske </a:t>
            </a:r>
            <a:r>
              <a:rPr lang="hr-HR" sz="2000" dirty="0">
                <a:latin typeface="Cambria" panose="02040503050406030204" pitchFamily="18" charset="0"/>
              </a:rPr>
              <a:t>Skupštine i nastup Zagrebačkog kvarteta </a:t>
            </a:r>
          </a:p>
          <a:p>
            <a:pPr>
              <a:lnSpc>
                <a:spcPct val="150000"/>
              </a:lnSpc>
            </a:pPr>
            <a:r>
              <a:rPr lang="hr-HR" sz="2000" smtClean="0">
                <a:latin typeface="Cambria" panose="02040503050406030204" pitchFamily="18" charset="0"/>
              </a:rPr>
              <a:t>19:00</a:t>
            </a:r>
            <a:r>
              <a:rPr lang="hr-HR" sz="2000" dirty="0">
                <a:latin typeface="Cambria" panose="02040503050406030204" pitchFamily="18" charset="0"/>
              </a:rPr>
              <a:t>	</a:t>
            </a:r>
            <a:r>
              <a:rPr lang="hr-HR" sz="2000" b="1" dirty="0" smtClean="0">
                <a:latin typeface="Cambria" panose="02040503050406030204" pitchFamily="18" charset="0"/>
              </a:rPr>
              <a:t>Sveta Misa,</a:t>
            </a:r>
            <a:r>
              <a:rPr lang="hr-HR" sz="2000" dirty="0" smtClean="0">
                <a:latin typeface="Cambria" panose="02040503050406030204" pitchFamily="18" charset="0"/>
              </a:rPr>
              <a:t> </a:t>
            </a:r>
            <a:r>
              <a:rPr lang="hr-HR" sz="2000" dirty="0">
                <a:latin typeface="Cambria" panose="02040503050406030204" pitchFamily="18" charset="0"/>
              </a:rPr>
              <a:t>Katedrala</a:t>
            </a:r>
          </a:p>
          <a:p>
            <a:pPr>
              <a:lnSpc>
                <a:spcPct val="150000"/>
              </a:lnSpc>
            </a:pPr>
            <a:r>
              <a:rPr lang="hr-HR" sz="2000" dirty="0" smtClean="0">
                <a:latin typeface="Cambria" panose="02040503050406030204" pitchFamily="18" charset="0"/>
              </a:rPr>
              <a:t>20:30     </a:t>
            </a:r>
            <a:r>
              <a:rPr lang="hr-HR" sz="2000" b="1" dirty="0" smtClean="0">
                <a:latin typeface="Cambria" panose="02040503050406030204" pitchFamily="18" charset="0"/>
              </a:rPr>
              <a:t>Procesija</a:t>
            </a:r>
            <a:r>
              <a:rPr lang="hr-HR" sz="2000" dirty="0" smtClean="0">
                <a:latin typeface="Cambria" panose="02040503050406030204" pitchFamily="18" charset="0"/>
              </a:rPr>
              <a:t> sa slikom Majke Božje od Kamenitih vrata	</a:t>
            </a:r>
          </a:p>
          <a:p>
            <a:pPr>
              <a:lnSpc>
                <a:spcPct val="150000"/>
              </a:lnSpc>
            </a:pPr>
            <a:r>
              <a:rPr lang="hr-HR" sz="2000" dirty="0" smtClean="0">
                <a:latin typeface="Cambria" panose="02040503050406030204" pitchFamily="18" charset="0"/>
              </a:rPr>
              <a:t>21:00</a:t>
            </a:r>
            <a:r>
              <a:rPr lang="hr-HR" sz="2000" dirty="0">
                <a:latin typeface="Cambria" panose="02040503050406030204" pitchFamily="18" charset="0"/>
              </a:rPr>
              <a:t>	</a:t>
            </a:r>
            <a:r>
              <a:rPr lang="hr-HR" sz="2000" dirty="0" err="1">
                <a:latin typeface="Cambria" panose="02040503050406030204" pitchFamily="18" charset="0"/>
              </a:rPr>
              <a:t>Cest</a:t>
            </a:r>
            <a:r>
              <a:rPr lang="hr-HR" sz="2000" dirty="0">
                <a:latin typeface="Cambria" panose="02040503050406030204" pitchFamily="18" charset="0"/>
              </a:rPr>
              <a:t> is d’ </a:t>
            </a:r>
            <a:r>
              <a:rPr lang="hr-HR" sz="2000" dirty="0" err="1">
                <a:latin typeface="Cambria" panose="02040503050406030204" pitchFamily="18" charset="0"/>
              </a:rPr>
              <a:t>best</a:t>
            </a:r>
            <a:r>
              <a:rPr lang="hr-HR" sz="2000" dirty="0">
                <a:latin typeface="Cambria" panose="02040503050406030204" pitchFamily="18" charset="0"/>
              </a:rPr>
              <a:t> - </a:t>
            </a:r>
            <a:r>
              <a:rPr lang="hr-HR" sz="2000" b="1" dirty="0">
                <a:latin typeface="Cambria" panose="02040503050406030204" pitchFamily="18" charset="0"/>
              </a:rPr>
              <a:t>tango koncert </a:t>
            </a:r>
            <a:r>
              <a:rPr lang="hr-HR" sz="2000" b="1" dirty="0" err="1">
                <a:latin typeface="Cambria" panose="02040503050406030204" pitchFamily="18" charset="0"/>
              </a:rPr>
              <a:t>Sexteto</a:t>
            </a:r>
            <a:r>
              <a:rPr lang="hr-HR" sz="2000" b="1" dirty="0">
                <a:latin typeface="Cambria" panose="02040503050406030204" pitchFamily="18" charset="0"/>
              </a:rPr>
              <a:t> </a:t>
            </a:r>
            <a:r>
              <a:rPr lang="hr-HR" sz="2000" b="1" dirty="0" err="1" smtClean="0">
                <a:latin typeface="Cambria" panose="02040503050406030204" pitchFamily="18" charset="0"/>
              </a:rPr>
              <a:t>Milonguero</a:t>
            </a:r>
            <a:r>
              <a:rPr lang="hr-HR" sz="2000" b="1" dirty="0">
                <a:latin typeface="Cambria" panose="02040503050406030204" pitchFamily="18" charset="0"/>
              </a:rPr>
              <a:t>,</a:t>
            </a:r>
            <a:r>
              <a:rPr lang="hr-HR" sz="2000" dirty="0" smtClean="0">
                <a:latin typeface="Cambria" panose="02040503050406030204" pitchFamily="18" charset="0"/>
              </a:rPr>
              <a:t> park Zrinjevac</a:t>
            </a:r>
            <a:endParaRPr lang="hr-HR" sz="2000" dirty="0">
              <a:latin typeface="Cambria" panose="02040503050406030204" pitchFamily="18" charset="0"/>
            </a:endParaRPr>
          </a:p>
          <a:p>
            <a:pPr lvl="0"/>
            <a:endParaRPr lang="hr-HR" dirty="0" smtClean="0">
              <a:latin typeface="Cambria" panose="02040503050406030204" pitchFamily="18" charset="0"/>
            </a:endParaRPr>
          </a:p>
          <a:p>
            <a:pPr lvl="0"/>
            <a:endParaRPr lang="hr-HR" dirty="0">
              <a:latin typeface="Cambria" panose="02040503050406030204" pitchFamily="18" charset="0"/>
            </a:endParaRPr>
          </a:p>
          <a:p>
            <a:pPr lvl="0"/>
            <a:endParaRPr lang="hr-HR" dirty="0" smtClean="0">
              <a:latin typeface="Cambria" panose="02040503050406030204" pitchFamily="18" charset="0"/>
            </a:endParaRPr>
          </a:p>
          <a:p>
            <a:pPr lvl="0"/>
            <a:endParaRPr lang="hr-HR" dirty="0">
              <a:latin typeface="Cambria" panose="02040503050406030204" pitchFamily="18" charset="0"/>
            </a:endParaRPr>
          </a:p>
          <a:p>
            <a:pPr lvl="0"/>
            <a:endParaRPr lang="hr-HR" dirty="0">
              <a:latin typeface="Cambria" panose="02040503050406030204" pitchFamily="18" charset="0"/>
            </a:endParaRPr>
          </a:p>
          <a:p>
            <a:pPr lvl="0"/>
            <a:endParaRPr lang="hr-HR" dirty="0" smtClean="0">
              <a:latin typeface="Cambria" panose="02040503050406030204" pitchFamily="18" charset="0"/>
            </a:endParaRPr>
          </a:p>
          <a:p>
            <a:pPr lvl="0"/>
            <a:endParaRPr lang="hr-HR" b="1" u="sng" dirty="0" smtClean="0">
              <a:latin typeface="Cambria" panose="02040503050406030204" pitchFamily="18" charset="0"/>
            </a:endParaRPr>
          </a:p>
          <a:p>
            <a:pPr lvl="0"/>
            <a:endParaRPr lang="hr-HR" b="1" u="sng" dirty="0">
              <a:latin typeface="Cambria" panose="02040503050406030204" pitchFamily="18" charset="0"/>
            </a:endParaRPr>
          </a:p>
          <a:p>
            <a:pPr lvl="0"/>
            <a:endParaRPr lang="hr-HR" b="1" u="sng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33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262" y="5801054"/>
            <a:ext cx="695325" cy="866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" y="5715329"/>
            <a:ext cx="2857500" cy="952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9132" y="931921"/>
            <a:ext cx="1062071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hr-HR" sz="2400" b="1" dirty="0" smtClean="0">
                <a:latin typeface="Cambria" panose="02040503050406030204" pitchFamily="18" charset="0"/>
              </a:rPr>
              <a:t>Dodatna ponuda…</a:t>
            </a:r>
          </a:p>
          <a:p>
            <a:pPr lvl="0">
              <a:lnSpc>
                <a:spcPct val="200000"/>
              </a:lnSpc>
            </a:pPr>
            <a:r>
              <a:rPr lang="hr-HR" sz="2000" b="1" dirty="0" smtClean="0">
                <a:latin typeface="Cambria" panose="02040503050406030204" pitchFamily="18" charset="0"/>
              </a:rPr>
              <a:t>Državni </a:t>
            </a:r>
            <a:r>
              <a:rPr lang="hr-HR" sz="2000" b="1" dirty="0">
                <a:latin typeface="Cambria" panose="02040503050406030204" pitchFamily="18" charset="0"/>
              </a:rPr>
              <a:t>arhiv u </a:t>
            </a:r>
            <a:r>
              <a:rPr lang="hr-HR" sz="2000" b="1" dirty="0" smtClean="0">
                <a:latin typeface="Cambria" panose="02040503050406030204" pitchFamily="18" charset="0"/>
              </a:rPr>
              <a:t>Zagrebu </a:t>
            </a:r>
            <a:r>
              <a:rPr lang="hr-HR" sz="2000" dirty="0" smtClean="0">
                <a:latin typeface="Cambria" panose="02040503050406030204" pitchFamily="18" charset="0"/>
              </a:rPr>
              <a:t>- </a:t>
            </a:r>
            <a:r>
              <a:rPr lang="hr-HR" sz="2000" i="1" dirty="0" smtClean="0">
                <a:latin typeface="Cambria" panose="02040503050406030204" pitchFamily="18" charset="0"/>
              </a:rPr>
              <a:t>Postanite </a:t>
            </a:r>
            <a:r>
              <a:rPr lang="hr-HR" sz="2000" i="1" dirty="0">
                <a:latin typeface="Cambria" panose="02040503050406030204" pitchFamily="18" charset="0"/>
              </a:rPr>
              <a:t>purger/</a:t>
            </a:r>
            <a:r>
              <a:rPr lang="hr-HR" sz="2000" i="1" dirty="0" err="1">
                <a:latin typeface="Cambria" panose="02040503050406030204" pitchFamily="18" charset="0"/>
              </a:rPr>
              <a:t>ica</a:t>
            </a:r>
            <a:r>
              <a:rPr lang="hr-HR" sz="2000" i="1" dirty="0">
                <a:latin typeface="Cambria" panose="02040503050406030204" pitchFamily="18" charset="0"/>
              </a:rPr>
              <a:t>!</a:t>
            </a:r>
            <a:r>
              <a:rPr lang="hr-HR" sz="2000" dirty="0">
                <a:latin typeface="Cambria" panose="02040503050406030204" pitchFamily="18" charset="0"/>
              </a:rPr>
              <a:t> </a:t>
            </a:r>
          </a:p>
          <a:p>
            <a:pPr lvl="0">
              <a:lnSpc>
                <a:spcPct val="200000"/>
              </a:lnSpc>
            </a:pPr>
            <a:r>
              <a:rPr lang="hr-HR" sz="2000" b="1" dirty="0">
                <a:latin typeface="Cambria" panose="02040503050406030204" pitchFamily="18" charset="0"/>
              </a:rPr>
              <a:t>Ljeto na </a:t>
            </a:r>
            <a:r>
              <a:rPr lang="hr-HR" sz="2000" b="1" dirty="0" err="1">
                <a:latin typeface="Cambria" panose="02040503050406030204" pitchFamily="18" charset="0"/>
              </a:rPr>
              <a:t>Strossu</a:t>
            </a:r>
            <a:r>
              <a:rPr lang="hr-HR" sz="2000" b="1" dirty="0">
                <a:latin typeface="Cambria" panose="02040503050406030204" pitchFamily="18" charset="0"/>
              </a:rPr>
              <a:t> </a:t>
            </a:r>
            <a:r>
              <a:rPr lang="hr-HR" sz="2000" dirty="0" smtClean="0">
                <a:latin typeface="Cambria" panose="02040503050406030204" pitchFamily="18" charset="0"/>
              </a:rPr>
              <a:t>-  </a:t>
            </a:r>
            <a:r>
              <a:rPr lang="hr-HR" sz="2000" dirty="0">
                <a:latin typeface="Cambria" panose="02040503050406030204" pitchFamily="18" charset="0"/>
              </a:rPr>
              <a:t>glazbeni program prigodnih zagrebačkih </a:t>
            </a:r>
            <a:r>
              <a:rPr lang="hr-HR" sz="2000" dirty="0" smtClean="0">
                <a:latin typeface="Cambria" panose="02040503050406030204" pitchFamily="18" charset="0"/>
              </a:rPr>
              <a:t>šlagera</a:t>
            </a:r>
            <a:endParaRPr lang="hr-HR" sz="2000" dirty="0">
              <a:latin typeface="Cambria" panose="02040503050406030204" pitchFamily="18" charset="0"/>
            </a:endParaRPr>
          </a:p>
          <a:p>
            <a:pPr lvl="0">
              <a:lnSpc>
                <a:spcPct val="200000"/>
              </a:lnSpc>
            </a:pPr>
            <a:r>
              <a:rPr lang="hr-HR" sz="2000" b="1" dirty="0">
                <a:latin typeface="Cambria" panose="02040503050406030204" pitchFamily="18" charset="0"/>
              </a:rPr>
              <a:t>Muzej Mimara </a:t>
            </a:r>
            <a:r>
              <a:rPr lang="hr-HR" sz="2000" dirty="0" smtClean="0">
                <a:latin typeface="Cambria" panose="02040503050406030204" pitchFamily="18" charset="0"/>
              </a:rPr>
              <a:t>– Ansambl </a:t>
            </a:r>
            <a:r>
              <a:rPr lang="hr-HR" sz="2000" dirty="0" err="1">
                <a:latin typeface="Cambria" panose="02040503050406030204" pitchFamily="18" charset="0"/>
              </a:rPr>
              <a:t>Angeluš</a:t>
            </a:r>
            <a:r>
              <a:rPr lang="hr-HR" sz="2000" dirty="0">
                <a:latin typeface="Cambria" panose="02040503050406030204" pitchFamily="18" charset="0"/>
              </a:rPr>
              <a:t>  </a:t>
            </a:r>
            <a:r>
              <a:rPr lang="hr-HR" sz="2000" dirty="0" smtClean="0">
                <a:latin typeface="Cambria" panose="02040503050406030204" pitchFamily="18" charset="0"/>
              </a:rPr>
              <a:t>„</a:t>
            </a:r>
            <a:r>
              <a:rPr lang="hr-HR" sz="2000" dirty="0">
                <a:latin typeface="Cambria" panose="02040503050406030204" pitchFamily="18" charset="0"/>
              </a:rPr>
              <a:t>Tebi, grade </a:t>
            </a:r>
            <a:r>
              <a:rPr lang="hr-HR" sz="2000" dirty="0" smtClean="0">
                <a:latin typeface="Cambria" panose="02040503050406030204" pitchFamily="18" charset="0"/>
              </a:rPr>
              <a:t>moj“</a:t>
            </a:r>
          </a:p>
          <a:p>
            <a:pPr lvl="0">
              <a:lnSpc>
                <a:spcPct val="200000"/>
              </a:lnSpc>
            </a:pPr>
            <a:r>
              <a:rPr lang="hr-HR" sz="2000" b="1" dirty="0" smtClean="0">
                <a:latin typeface="Cambria" panose="02040503050406030204" pitchFamily="18" charset="0"/>
              </a:rPr>
              <a:t>Zagrebačko </a:t>
            </a:r>
            <a:r>
              <a:rPr lang="hr-HR" sz="2000" b="1" dirty="0">
                <a:latin typeface="Cambria" panose="02040503050406030204" pitchFamily="18" charset="0"/>
              </a:rPr>
              <a:t>kazalište lutaka </a:t>
            </a:r>
            <a:r>
              <a:rPr lang="hr-HR" sz="2000" b="1" dirty="0" smtClean="0">
                <a:latin typeface="Cambria" panose="02040503050406030204" pitchFamily="18" charset="0"/>
              </a:rPr>
              <a:t> </a:t>
            </a:r>
            <a:r>
              <a:rPr lang="hr-HR" sz="2000" dirty="0" smtClean="0">
                <a:latin typeface="Cambria" panose="02040503050406030204" pitchFamily="18" charset="0"/>
              </a:rPr>
              <a:t>- izvedba Zagrebačkih </a:t>
            </a:r>
            <a:r>
              <a:rPr lang="hr-HR" sz="2000" dirty="0" err="1">
                <a:latin typeface="Cambria" panose="02040503050406030204" pitchFamily="18" charset="0"/>
              </a:rPr>
              <a:t>vremeplovaca</a:t>
            </a:r>
            <a:r>
              <a:rPr lang="hr-HR" sz="2000" dirty="0">
                <a:latin typeface="Cambria" panose="02040503050406030204" pitchFamily="18" charset="0"/>
              </a:rPr>
              <a:t> </a:t>
            </a:r>
          </a:p>
          <a:p>
            <a:pPr lvl="0">
              <a:lnSpc>
                <a:spcPct val="200000"/>
              </a:lnSpc>
            </a:pPr>
            <a:endParaRPr lang="hr-HR" sz="17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0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262" y="5801054"/>
            <a:ext cx="695325" cy="866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" y="5715329"/>
            <a:ext cx="2857500" cy="95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6816" y="962213"/>
            <a:ext cx="8730716" cy="2961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hr-HR" sz="2400" b="1" dirty="0" smtClean="0">
                <a:latin typeface="Cambria" panose="02040503050406030204" pitchFamily="18" charset="0"/>
              </a:rPr>
              <a:t>Pogodnosti za građane…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latin typeface="Cambria" panose="02040503050406030204" pitchFamily="18" charset="0"/>
              </a:rPr>
              <a:t>Besplatan ulaz u Muzeje kojima je osnivač Grad Zagreb uz stručno vodstvo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latin typeface="Cambria" panose="02040503050406030204" pitchFamily="18" charset="0"/>
              </a:rPr>
              <a:t>Besplatni </a:t>
            </a:r>
            <a:r>
              <a:rPr lang="hr-HR" dirty="0">
                <a:latin typeface="Cambria" panose="02040503050406030204" pitchFamily="18" charset="0"/>
              </a:rPr>
              <a:t>razgled </a:t>
            </a:r>
            <a:r>
              <a:rPr lang="hr-HR" dirty="0" smtClean="0">
                <a:latin typeface="Cambria" panose="02040503050406030204" pitchFamily="18" charset="0"/>
              </a:rPr>
              <a:t>„Zagrebački </a:t>
            </a:r>
            <a:r>
              <a:rPr lang="hr-HR" dirty="0">
                <a:latin typeface="Cambria" panose="02040503050406030204" pitchFamily="18" charset="0"/>
              </a:rPr>
              <a:t>Štikleci” </a:t>
            </a:r>
            <a:endParaRPr lang="hr-HR" dirty="0" smtClean="0">
              <a:latin typeface="Cambria" panose="02040503050406030204" pitchFamily="18" charset="0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Cambria" panose="02040503050406030204" pitchFamily="18" charset="0"/>
              </a:rPr>
              <a:t>B</a:t>
            </a:r>
            <a:r>
              <a:rPr lang="hr-HR" dirty="0" smtClean="0">
                <a:latin typeface="Cambria" panose="02040503050406030204" pitchFamily="18" charset="0"/>
              </a:rPr>
              <a:t>esplatni </a:t>
            </a:r>
            <a:r>
              <a:rPr lang="hr-HR" dirty="0">
                <a:latin typeface="Cambria" panose="02040503050406030204" pitchFamily="18" charset="0"/>
              </a:rPr>
              <a:t>razgledi s vodstvom u institucije HAZU 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Cambria" panose="02040503050406030204" pitchFamily="18" charset="0"/>
              </a:rPr>
              <a:t>Smjena straže </a:t>
            </a:r>
            <a:r>
              <a:rPr lang="hr-HR" dirty="0" err="1">
                <a:latin typeface="Cambria" panose="02040503050406030204" pitchFamily="18" charset="0"/>
              </a:rPr>
              <a:t>Kravat</a:t>
            </a:r>
            <a:r>
              <a:rPr lang="hr-HR" dirty="0">
                <a:latin typeface="Cambria" panose="02040503050406030204" pitchFamily="18" charset="0"/>
              </a:rPr>
              <a:t> pukovnije </a:t>
            </a:r>
          </a:p>
        </p:txBody>
      </p:sp>
    </p:spTree>
    <p:extLst>
      <p:ext uri="{BB962C8B-B14F-4D97-AF65-F5344CB8AC3E}">
        <p14:creationId xmlns:p14="http://schemas.microsoft.com/office/powerpoint/2010/main" val="220701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262" y="5801054"/>
            <a:ext cx="695325" cy="866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" y="5715329"/>
            <a:ext cx="2857500" cy="95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9174" y="1151400"/>
            <a:ext cx="8730716" cy="4040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hr-HR" sz="2400" b="1" dirty="0" smtClean="0">
                <a:latin typeface="Cambria" panose="02040503050406030204" pitchFamily="18" charset="0"/>
              </a:rPr>
              <a:t>Ne propustite</a:t>
            </a:r>
          </a:p>
          <a:p>
            <a:pPr lvl="0" algn="ctr">
              <a:lnSpc>
                <a:spcPct val="200000"/>
              </a:lnSpc>
            </a:pPr>
            <a:r>
              <a:rPr lang="hr-HR" sz="6000" b="1" dirty="0" smtClean="0">
                <a:latin typeface="Cambria" panose="02040503050406030204" pitchFamily="18" charset="0"/>
              </a:rPr>
              <a:t>28.-31.5.2016.</a:t>
            </a:r>
          </a:p>
          <a:p>
            <a:pPr lvl="0" algn="ctr">
              <a:lnSpc>
                <a:spcPct val="200000"/>
              </a:lnSpc>
            </a:pPr>
            <a:endParaRPr lang="hr-HR" sz="2400" b="1" dirty="0">
              <a:latin typeface="Cambria" panose="02040503050406030204" pitchFamily="18" charset="0"/>
            </a:endParaRPr>
          </a:p>
          <a:p>
            <a:pPr lvl="0" algn="ctr">
              <a:lnSpc>
                <a:spcPct val="200000"/>
              </a:lnSpc>
            </a:pPr>
            <a:r>
              <a:rPr lang="hr-HR" sz="2400" b="1" dirty="0" smtClean="0">
                <a:latin typeface="Cambria" panose="02040503050406030204" pitchFamily="18" charset="0"/>
              </a:rPr>
              <a:t>Hvala!</a:t>
            </a:r>
            <a:endParaRPr lang="hr-H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74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262" y="5801054"/>
            <a:ext cx="695325" cy="866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" y="5715329"/>
            <a:ext cx="2857500" cy="95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000250"/>
            <a:ext cx="9601200" cy="30777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5400" dirty="0" smtClean="0">
                <a:solidFill>
                  <a:schemeClr val="bg1"/>
                </a:solidFill>
              </a:rPr>
              <a:t>Subota, 28.05.2016.</a:t>
            </a:r>
            <a:br>
              <a:rPr lang="hr-HR" sz="5400" dirty="0" smtClean="0">
                <a:solidFill>
                  <a:schemeClr val="bg1"/>
                </a:solidFill>
              </a:rPr>
            </a:br>
            <a:r>
              <a:rPr lang="hr-HR" sz="2800" dirty="0" smtClean="0">
                <a:solidFill>
                  <a:schemeClr val="bg1"/>
                </a:solidFill>
              </a:rPr>
              <a:t>Maraton lađa na Jarunu</a:t>
            </a:r>
          </a:p>
          <a:p>
            <a:r>
              <a:rPr lang="hr-HR" sz="2800" dirty="0" smtClean="0">
                <a:solidFill>
                  <a:schemeClr val="bg1"/>
                </a:solidFill>
              </a:rPr>
              <a:t>Tajne Griča</a:t>
            </a:r>
          </a:p>
          <a:p>
            <a:r>
              <a:rPr lang="hr-HR" sz="2800" dirty="0" smtClean="0">
                <a:solidFill>
                  <a:schemeClr val="bg1"/>
                </a:solidFill>
              </a:rPr>
              <a:t>Zagrebački vremeplov</a:t>
            </a:r>
          </a:p>
          <a:p>
            <a:r>
              <a:rPr lang="hr-HR" sz="2800" dirty="0">
                <a:solidFill>
                  <a:srgbClr val="FFFFFF"/>
                </a:solidFill>
                <a:latin typeface="Cambria" panose="02040503050406030204" pitchFamily="18" charset="0"/>
              </a:rPr>
              <a:t>Izložba projekta „</a:t>
            </a:r>
            <a:r>
              <a:rPr lang="hr-HR" sz="2800" b="1" dirty="0">
                <a:solidFill>
                  <a:srgbClr val="FFFFFF"/>
                </a:solidFill>
                <a:latin typeface="Cambria" panose="02040503050406030204" pitchFamily="18" charset="0"/>
              </a:rPr>
              <a:t>Pogled ispod šestinskog kišobrana</a:t>
            </a:r>
            <a:r>
              <a:rPr lang="hr-HR" sz="28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“</a:t>
            </a:r>
          </a:p>
          <a:p>
            <a:endParaRPr lang="hr-H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262" y="5801054"/>
            <a:ext cx="695325" cy="866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" y="5715329"/>
            <a:ext cx="2857500" cy="952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339" y="752594"/>
            <a:ext cx="411879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latin typeface="Cambria" panose="02040503050406030204" pitchFamily="18" charset="0"/>
              </a:rPr>
              <a:t> </a:t>
            </a:r>
            <a:r>
              <a:rPr lang="hr-HR" sz="2800" b="1" dirty="0" smtClean="0">
                <a:latin typeface="Cambria" panose="02040503050406030204" pitchFamily="18" charset="0"/>
              </a:rPr>
              <a:t>Tajne Griča</a:t>
            </a:r>
            <a:r>
              <a:rPr lang="hr-HR" sz="2800" dirty="0" smtClean="0">
                <a:latin typeface="Cambria" panose="02040503050406030204" pitchFamily="18" charset="0"/>
              </a:rPr>
              <a:t> </a:t>
            </a:r>
          </a:p>
          <a:p>
            <a:endParaRPr lang="hr-HR" sz="28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sz="2000" dirty="0" smtClean="0">
                <a:latin typeface="Cambria" panose="02040503050406030204" pitchFamily="18" charset="0"/>
              </a:rPr>
              <a:t>interaktivna noćna tura uz zanimljive turističke vodiče koji prerušeni u likove iz prošlosti na interaktivan i domišljat način vode ture po gornjem gradu</a:t>
            </a:r>
            <a:endParaRPr lang="hr-HR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2" y="3503263"/>
            <a:ext cx="3707904" cy="19543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34105" y="89719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hr-HR" sz="3600" b="1" dirty="0" smtClean="0">
                <a:latin typeface="Cambria" panose="02040503050406030204" pitchFamily="18" charset="0"/>
              </a:rPr>
              <a:t>Maraton lađa</a:t>
            </a:r>
            <a:r>
              <a:rPr lang="hr-HR" sz="3600" dirty="0" smtClean="0">
                <a:latin typeface="Cambria" panose="02040503050406030204" pitchFamily="18" charset="0"/>
              </a:rPr>
              <a:t> </a:t>
            </a:r>
          </a:p>
          <a:p>
            <a:pPr lvl="0"/>
            <a:r>
              <a:rPr lang="hr-HR" sz="2000" u="sng" dirty="0" smtClean="0">
                <a:latin typeface="Cambria" panose="02040503050406030204" pitchFamily="18" charset="0"/>
              </a:rPr>
              <a:t>Mjesto</a:t>
            </a:r>
            <a:r>
              <a:rPr lang="hr-HR" sz="2000" dirty="0" smtClean="0">
                <a:latin typeface="Cambria" panose="02040503050406030204" pitchFamily="18" charset="0"/>
              </a:rPr>
              <a:t>: Jarun</a:t>
            </a:r>
          </a:p>
          <a:p>
            <a:pPr lvl="0"/>
            <a:r>
              <a:rPr lang="hr-HR" sz="2000" u="sng" dirty="0" smtClean="0">
                <a:latin typeface="Cambria" panose="02040503050406030204" pitchFamily="18" charset="0"/>
              </a:rPr>
              <a:t>Vrijeme</a:t>
            </a:r>
            <a:r>
              <a:rPr lang="hr-HR" sz="2000" dirty="0" smtClean="0">
                <a:latin typeface="Cambria" panose="02040503050406030204" pitchFamily="18" charset="0"/>
              </a:rPr>
              <a:t>: 13h početak, 18h maraton, 20.30h proglašenje pobjednika uz dodjela nagrada</a:t>
            </a:r>
          </a:p>
          <a:p>
            <a:endParaRPr lang="hr-HR" sz="20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sz="2000" dirty="0" smtClean="0">
                <a:latin typeface="Cambria" panose="02040503050406030204" pitchFamily="18" charset="0"/>
              </a:rPr>
              <a:t>Udruga lađara Neretve i Turistička zajednica grada Zagreba</a:t>
            </a:r>
          </a:p>
          <a:p>
            <a:pPr marL="285750" indent="-285750">
              <a:buFontTx/>
              <a:buChar char="-"/>
            </a:pPr>
            <a:r>
              <a:rPr lang="hr-HR" sz="2000" dirty="0" smtClean="0">
                <a:latin typeface="Cambria" panose="02040503050406030204" pitchFamily="18" charset="0"/>
              </a:rPr>
              <a:t>lađari dolaze na Jarun te će građani biti u mogućnosti i sami doživjeti vožnju u lađi uz asistenciju neretvanskih lađara</a:t>
            </a:r>
            <a:endParaRPr lang="hr-HR" sz="2000" dirty="0"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105" y="4495598"/>
            <a:ext cx="3940559" cy="192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2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262" y="5801054"/>
            <a:ext cx="695325" cy="866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" y="5715329"/>
            <a:ext cx="2857500" cy="952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6260" y="770096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hr-HR" sz="4400" b="1" dirty="0" smtClean="0">
                <a:latin typeface="Cambria" panose="02040503050406030204" pitchFamily="18" charset="0"/>
              </a:rPr>
              <a:t>Zagrebački Vremeplov</a:t>
            </a:r>
            <a:r>
              <a:rPr lang="hr-HR" sz="4400" dirty="0" smtClean="0">
                <a:latin typeface="Cambria" panose="02040503050406030204" pitchFamily="18" charset="0"/>
              </a:rPr>
              <a:t> </a:t>
            </a:r>
          </a:p>
          <a:p>
            <a:pPr lvl="0"/>
            <a:r>
              <a:rPr lang="hr-HR" sz="3200" dirty="0" smtClean="0">
                <a:latin typeface="Cambria" panose="02040503050406030204" pitchFamily="18" charset="0"/>
              </a:rPr>
              <a:t>…uobičajeni programi u sklopu projekta </a:t>
            </a:r>
            <a:r>
              <a:rPr lang="hr-HR" sz="2400" dirty="0" smtClean="0">
                <a:latin typeface="Cambria" panose="02040503050406030204" pitchFamily="18" charset="0"/>
              </a:rPr>
              <a:t>TZGZ</a:t>
            </a:r>
          </a:p>
          <a:p>
            <a:pPr lvl="0"/>
            <a:endParaRPr lang="hr-HR" sz="2400" dirty="0"/>
          </a:p>
        </p:txBody>
      </p:sp>
      <p:sp>
        <p:nvSpPr>
          <p:cNvPr id="5" name="Rectangle 4"/>
          <p:cNvSpPr/>
          <p:nvPr/>
        </p:nvSpPr>
        <p:spPr>
          <a:xfrm>
            <a:off x="3909060" y="2332970"/>
            <a:ext cx="64579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hr-HR" sz="2400" dirty="0" smtClean="0">
                <a:latin typeface="Cambria" panose="02040503050406030204" pitchFamily="18" charset="0"/>
              </a:rPr>
              <a:t>17-20h </a:t>
            </a:r>
            <a:r>
              <a:rPr lang="hr-HR" sz="2400" b="1" dirty="0" smtClean="0">
                <a:latin typeface="Cambria" panose="02040503050406030204" pitchFamily="18" charset="0"/>
              </a:rPr>
              <a:t>Gornji grad u prošlosti Promenadni </a:t>
            </a:r>
            <a:br>
              <a:rPr lang="hr-HR" sz="2400" b="1" dirty="0" smtClean="0">
                <a:latin typeface="Cambria" panose="02040503050406030204" pitchFamily="18" charset="0"/>
              </a:rPr>
            </a:br>
            <a:r>
              <a:rPr lang="hr-HR" sz="2400" dirty="0" smtClean="0">
                <a:latin typeface="Cambria" panose="02040503050406030204" pitchFamily="18" charset="0"/>
              </a:rPr>
              <a:t>10:30-12:30 </a:t>
            </a:r>
            <a:r>
              <a:rPr lang="hr-HR" sz="2400" b="1" dirty="0" smtClean="0">
                <a:latin typeface="Cambria" panose="02040503050406030204" pitchFamily="18" charset="0"/>
              </a:rPr>
              <a:t>koncerti Maksimir</a:t>
            </a:r>
          </a:p>
          <a:p>
            <a:pPr lvl="0">
              <a:lnSpc>
                <a:spcPct val="150000"/>
              </a:lnSpc>
            </a:pPr>
            <a:r>
              <a:rPr lang="hr-HR" sz="2400" dirty="0" smtClean="0">
                <a:latin typeface="Cambria" panose="02040503050406030204" pitchFamily="18" charset="0"/>
              </a:rPr>
              <a:t>11:00-13:00 </a:t>
            </a:r>
            <a:r>
              <a:rPr lang="hr-HR" sz="2400" b="1" dirty="0" smtClean="0">
                <a:latin typeface="Cambria" panose="02040503050406030204" pitchFamily="18" charset="0"/>
              </a:rPr>
              <a:t>Folklorna scena</a:t>
            </a:r>
          </a:p>
          <a:p>
            <a:r>
              <a:rPr lang="hr-HR" sz="2400" dirty="0" smtClean="0">
                <a:latin typeface="Cambria" panose="02040503050406030204" pitchFamily="18" charset="0"/>
              </a:rPr>
              <a:t>Cjelodnevna izložba projekta Udruge za očuvanje Šestina „</a:t>
            </a:r>
            <a:r>
              <a:rPr lang="hr-HR" sz="2400" b="1" dirty="0" smtClean="0">
                <a:latin typeface="Cambria" panose="02040503050406030204" pitchFamily="18" charset="0"/>
              </a:rPr>
              <a:t>Pogled ispod šestinskog kišobrana</a:t>
            </a:r>
            <a:r>
              <a:rPr lang="hr-HR" sz="2400" dirty="0" smtClean="0">
                <a:latin typeface="Cambria" panose="02040503050406030204" pitchFamily="18" charset="0"/>
              </a:rPr>
              <a:t>“, Europski trg</a:t>
            </a:r>
          </a:p>
          <a:p>
            <a:pPr lvl="0">
              <a:lnSpc>
                <a:spcPct val="150000"/>
              </a:lnSpc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32528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262" y="5801054"/>
            <a:ext cx="695325" cy="866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" y="5715329"/>
            <a:ext cx="2857500" cy="95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000250"/>
            <a:ext cx="9601200" cy="227754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5400" dirty="0" smtClean="0">
                <a:solidFill>
                  <a:schemeClr val="bg1"/>
                </a:solidFill>
              </a:rPr>
              <a:t>Nedjelja, 29.05.2016.</a:t>
            </a:r>
            <a:br>
              <a:rPr lang="hr-HR" sz="5400" dirty="0" smtClean="0">
                <a:solidFill>
                  <a:schemeClr val="bg1"/>
                </a:solidFill>
              </a:rPr>
            </a:br>
            <a:r>
              <a:rPr lang="hr-HR" sz="2800" dirty="0" smtClean="0">
                <a:solidFill>
                  <a:schemeClr val="bg1"/>
                </a:solidFill>
              </a:rPr>
              <a:t>Orgulje</a:t>
            </a:r>
          </a:p>
          <a:p>
            <a:r>
              <a:rPr lang="hr-HR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Koncert Ansambl Duo De Novo</a:t>
            </a:r>
            <a:endParaRPr lang="hr-HR" sz="2800" dirty="0" smtClean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endParaRPr lang="hr-H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262" y="5801054"/>
            <a:ext cx="695325" cy="866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" y="5715329"/>
            <a:ext cx="2857500" cy="95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654" y="948670"/>
            <a:ext cx="8770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400" dirty="0" smtClean="0">
                <a:latin typeface="Cambria" panose="02040503050406030204" pitchFamily="18" charset="0"/>
              </a:rPr>
              <a:t>12:15 </a:t>
            </a:r>
            <a:r>
              <a:rPr lang="hr-HR" sz="2400" dirty="0">
                <a:latin typeface="Cambria" panose="02040503050406030204" pitchFamily="18" charset="0"/>
              </a:rPr>
              <a:t>- </a:t>
            </a:r>
            <a:r>
              <a:rPr lang="hr-HR" sz="2400" b="1" dirty="0">
                <a:latin typeface="Cambria" panose="02040503050406030204" pitchFamily="18" charset="0"/>
              </a:rPr>
              <a:t>Orgulje</a:t>
            </a:r>
            <a:r>
              <a:rPr lang="hr-HR" sz="2400" dirty="0">
                <a:latin typeface="Cambria" panose="02040503050406030204" pitchFamily="18" charset="0"/>
              </a:rPr>
              <a:t> </a:t>
            </a:r>
          </a:p>
          <a:p>
            <a:pPr lvl="0"/>
            <a:r>
              <a:rPr lang="hr-HR" sz="2000" u="sng" dirty="0" smtClean="0">
                <a:latin typeface="Cambria" panose="02040503050406030204" pitchFamily="18" charset="0"/>
              </a:rPr>
              <a:t>Mjesto</a:t>
            </a:r>
            <a:r>
              <a:rPr lang="hr-HR" sz="2000" dirty="0" smtClean="0">
                <a:latin typeface="Cambria" panose="02040503050406030204" pitchFamily="18" charset="0"/>
              </a:rPr>
              <a:t>: Crkva </a:t>
            </a:r>
            <a:r>
              <a:rPr lang="hr-HR" sz="2000" dirty="0">
                <a:latin typeface="Cambria" panose="02040503050406030204" pitchFamily="18" charset="0"/>
              </a:rPr>
              <a:t>sv. </a:t>
            </a:r>
            <a:r>
              <a:rPr lang="hr-HR" sz="2000" dirty="0" smtClean="0">
                <a:latin typeface="Cambria" panose="02040503050406030204" pitchFamily="18" charset="0"/>
              </a:rPr>
              <a:t>Marka</a:t>
            </a:r>
            <a:endParaRPr lang="hr-HR" sz="2000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0154" y="948670"/>
            <a:ext cx="877059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Cambria" panose="02040503050406030204" pitchFamily="18" charset="0"/>
              </a:rPr>
              <a:t>19:00 </a:t>
            </a:r>
            <a:r>
              <a:rPr lang="hr-HR" sz="2400" dirty="0">
                <a:latin typeface="Cambria" panose="02040503050406030204" pitchFamily="18" charset="0"/>
              </a:rPr>
              <a:t>- </a:t>
            </a:r>
            <a:r>
              <a:rPr lang="hr-HR" sz="2400" b="1" dirty="0">
                <a:latin typeface="Cambria" panose="02040503050406030204" pitchFamily="18" charset="0"/>
              </a:rPr>
              <a:t>K</a:t>
            </a:r>
            <a:r>
              <a:rPr lang="hr-HR" sz="2400" b="1" dirty="0" smtClean="0">
                <a:latin typeface="Cambria" panose="02040503050406030204" pitchFamily="18" charset="0"/>
              </a:rPr>
              <a:t>oncert Ansambl Duo De Novo </a:t>
            </a:r>
          </a:p>
          <a:p>
            <a:r>
              <a:rPr lang="hr-HR" sz="2000" u="sng" dirty="0" smtClean="0">
                <a:latin typeface="Cambria" panose="02040503050406030204" pitchFamily="18" charset="0"/>
              </a:rPr>
              <a:t>Mjesto</a:t>
            </a:r>
            <a:r>
              <a:rPr lang="hr-HR" sz="2000" dirty="0" smtClean="0">
                <a:latin typeface="Cambria" panose="02040503050406030204" pitchFamily="18" charset="0"/>
              </a:rPr>
              <a:t>: Crkva </a:t>
            </a:r>
            <a:r>
              <a:rPr lang="hr-HR" sz="2000" dirty="0">
                <a:latin typeface="Cambria" panose="02040503050406030204" pitchFamily="18" charset="0"/>
              </a:rPr>
              <a:t>svete Marije na </a:t>
            </a:r>
            <a:r>
              <a:rPr lang="hr-HR" sz="2000" dirty="0" smtClean="0">
                <a:latin typeface="Cambria" panose="02040503050406030204" pitchFamily="18" charset="0"/>
              </a:rPr>
              <a:t>Dolcu </a:t>
            </a:r>
          </a:p>
          <a:p>
            <a:endParaRPr lang="hr-HR" sz="2400" dirty="0">
              <a:latin typeface="Cambria" panose="02040503050406030204" pitchFamily="18" charset="0"/>
            </a:endParaRPr>
          </a:p>
          <a:p>
            <a:endParaRPr lang="hr-HR" sz="2400" dirty="0" smtClean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hr-HR" dirty="0" smtClean="0">
                <a:latin typeface="Cambria" panose="02040503050406030204" pitchFamily="18" charset="0"/>
              </a:rPr>
              <a:t>Dario </a:t>
            </a:r>
            <a:r>
              <a:rPr lang="hr-HR" dirty="0" err="1">
                <a:latin typeface="Cambria" panose="02040503050406030204" pitchFamily="18" charset="0"/>
              </a:rPr>
              <a:t>Cepić</a:t>
            </a:r>
            <a:r>
              <a:rPr lang="hr-HR" dirty="0">
                <a:latin typeface="Cambria" panose="02040503050406030204" pitchFamily="18" charset="0"/>
              </a:rPr>
              <a:t>, trublja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Cambria" panose="02040503050406030204" pitchFamily="18" charset="0"/>
              </a:rPr>
              <a:t>Mari Lončar, trublja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Cambria" panose="02040503050406030204" pitchFamily="18" charset="0"/>
              </a:rPr>
              <a:t>Edmund </a:t>
            </a:r>
            <a:r>
              <a:rPr lang="hr-HR" dirty="0" err="1">
                <a:latin typeface="Cambria" panose="02040503050406030204" pitchFamily="18" charset="0"/>
              </a:rPr>
              <a:t>Andler</a:t>
            </a:r>
            <a:r>
              <a:rPr lang="hr-HR" dirty="0">
                <a:latin typeface="Cambria" panose="02040503050406030204" pitchFamily="18" charset="0"/>
              </a:rPr>
              <a:t> Borić, orgulje</a:t>
            </a:r>
          </a:p>
          <a:p>
            <a:pPr>
              <a:lnSpc>
                <a:spcPct val="150000"/>
              </a:lnSpc>
            </a:pPr>
            <a:r>
              <a:rPr lang="hr-HR" u="sng" dirty="0">
                <a:latin typeface="Cambria" panose="02040503050406030204" pitchFamily="18" charset="0"/>
              </a:rPr>
              <a:t>Program</a:t>
            </a:r>
            <a:r>
              <a:rPr lang="hr-HR" dirty="0">
                <a:latin typeface="Cambria" panose="02040503050406030204" pitchFamily="18" charset="0"/>
              </a:rPr>
              <a:t>: </a:t>
            </a:r>
            <a:endParaRPr lang="hr-HR" dirty="0" smtClean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hr-HR" dirty="0" err="1" smtClean="0">
                <a:latin typeface="Cambria" panose="02040503050406030204" pitchFamily="18" charset="0"/>
              </a:rPr>
              <a:t>Vivaldi</a:t>
            </a:r>
            <a:r>
              <a:rPr lang="hr-HR" dirty="0">
                <a:latin typeface="Cambria" panose="02040503050406030204" pitchFamily="18" charset="0"/>
              </a:rPr>
              <a:t>, </a:t>
            </a:r>
            <a:r>
              <a:rPr lang="hr-HR" dirty="0" err="1">
                <a:latin typeface="Cambria" panose="02040503050406030204" pitchFamily="18" charset="0"/>
              </a:rPr>
              <a:t>Telemann</a:t>
            </a:r>
            <a:r>
              <a:rPr lang="hr-HR" dirty="0">
                <a:latin typeface="Cambria" panose="02040503050406030204" pitchFamily="18" charset="0"/>
              </a:rPr>
              <a:t>, </a:t>
            </a:r>
            <a:r>
              <a:rPr lang="hr-HR" dirty="0" err="1" smtClean="0">
                <a:latin typeface="Cambria" panose="02040503050406030204" pitchFamily="18" charset="0"/>
              </a:rPr>
              <a:t>Manfredini</a:t>
            </a:r>
            <a:r>
              <a:rPr lang="hr-HR" dirty="0">
                <a:latin typeface="Cambria" panose="02040503050406030204" pitchFamily="18" charset="0"/>
              </a:rPr>
              <a:t>, </a:t>
            </a:r>
            <a:r>
              <a:rPr lang="hr-HR" dirty="0" err="1">
                <a:latin typeface="Cambria" panose="02040503050406030204" pitchFamily="18" charset="0"/>
              </a:rPr>
              <a:t>Tartini</a:t>
            </a:r>
            <a:r>
              <a:rPr lang="hr-HR" dirty="0">
                <a:latin typeface="Cambria" panose="02040503050406030204" pitchFamily="18" charset="0"/>
              </a:rPr>
              <a:t>, Bach, Glass, </a:t>
            </a:r>
            <a:r>
              <a:rPr lang="hr-HR" dirty="0" err="1">
                <a:latin typeface="Cambria" panose="02040503050406030204" pitchFamily="18" charset="0"/>
              </a:rPr>
              <a:t>Haendel</a:t>
            </a:r>
            <a:endParaRPr lang="hr-HR" dirty="0">
              <a:latin typeface="Cambria" panose="02040503050406030204" pitchFamily="18" charset="0"/>
            </a:endParaRPr>
          </a:p>
          <a:p>
            <a:pPr lvl="0"/>
            <a:endParaRPr lang="hr-HR" b="1" dirty="0"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0" y="1879934"/>
            <a:ext cx="4260500" cy="336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5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262" y="5801054"/>
            <a:ext cx="695325" cy="866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" y="5715329"/>
            <a:ext cx="2857500" cy="95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000250"/>
            <a:ext cx="9601200" cy="221599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5400" dirty="0" smtClean="0">
                <a:solidFill>
                  <a:schemeClr val="bg1"/>
                </a:solidFill>
              </a:rPr>
              <a:t>Ponedjeljak, 30.05.2016.</a:t>
            </a:r>
            <a:br>
              <a:rPr lang="hr-HR" sz="5400" dirty="0" smtClean="0">
                <a:solidFill>
                  <a:schemeClr val="bg1"/>
                </a:solidFill>
              </a:rPr>
            </a:br>
            <a:r>
              <a:rPr lang="hr-HR" sz="2800" dirty="0" err="1" smtClean="0">
                <a:solidFill>
                  <a:schemeClr val="bg1"/>
                </a:solidFill>
              </a:rPr>
              <a:t>Floraart</a:t>
            </a:r>
            <a:endParaRPr lang="hr-HR" sz="2800" dirty="0" smtClean="0">
              <a:solidFill>
                <a:schemeClr val="bg1"/>
              </a:solidFill>
            </a:endParaRPr>
          </a:p>
          <a:p>
            <a:r>
              <a:rPr lang="hr-HR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Izložba akademika Borisa </a:t>
            </a:r>
            <a:r>
              <a:rPr lang="hr-HR" sz="28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Bućana</a:t>
            </a:r>
            <a:endParaRPr lang="hr-HR" sz="2800" dirty="0" smtClean="0">
              <a:solidFill>
                <a:schemeClr val="bg1"/>
              </a:solidFill>
            </a:endParaRPr>
          </a:p>
          <a:p>
            <a:r>
              <a:rPr lang="hr-HR" sz="2800" dirty="0">
                <a:solidFill>
                  <a:srgbClr val="FFFFFF"/>
                </a:solidFill>
                <a:latin typeface="Cambria" panose="02040503050406030204" pitchFamily="18" charset="0"/>
              </a:rPr>
              <a:t>Svečani koncert</a:t>
            </a:r>
            <a:endParaRPr lang="hr-H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262" y="5801054"/>
            <a:ext cx="695325" cy="866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" y="5715329"/>
            <a:ext cx="2857500" cy="952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5130" y="932706"/>
            <a:ext cx="8653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dirty="0" smtClean="0">
                <a:latin typeface="Cambria" panose="02040503050406030204" pitchFamily="18" charset="0"/>
              </a:rPr>
              <a:t>13:00 </a:t>
            </a:r>
            <a:r>
              <a:rPr lang="hr-HR" sz="2400" b="1" dirty="0" smtClean="0">
                <a:latin typeface="Cambria" panose="02040503050406030204" pitchFamily="18" charset="0"/>
              </a:rPr>
              <a:t>Otvorenje </a:t>
            </a:r>
            <a:r>
              <a:rPr lang="hr-HR" sz="2400" b="1" dirty="0">
                <a:latin typeface="Cambria" panose="02040503050406030204" pitchFamily="18" charset="0"/>
              </a:rPr>
              <a:t>51. međunarodne vrtne izložbe </a:t>
            </a:r>
            <a:r>
              <a:rPr lang="hr-HR" sz="2400" b="1" dirty="0" smtClean="0">
                <a:latin typeface="Cambria" panose="02040503050406030204" pitchFamily="18" charset="0"/>
              </a:rPr>
              <a:t>FLORAART</a:t>
            </a:r>
            <a:endParaRPr lang="hr-HR" sz="2400" dirty="0">
              <a:latin typeface="Cambria" panose="020405030504060302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2000" u="sng" dirty="0" smtClean="0">
                <a:latin typeface="Cambria" panose="02040503050406030204" pitchFamily="18" charset="0"/>
              </a:rPr>
              <a:t>Mjesto</a:t>
            </a:r>
            <a:r>
              <a:rPr lang="hr-HR" sz="2000" dirty="0" smtClean="0">
                <a:latin typeface="Cambria" panose="02040503050406030204" pitchFamily="18" charset="0"/>
              </a:rPr>
              <a:t>: ŠRC </a:t>
            </a:r>
            <a:r>
              <a:rPr lang="hr-HR" sz="2000" dirty="0" err="1" smtClean="0">
                <a:latin typeface="Cambria" panose="02040503050406030204" pitchFamily="18" charset="0"/>
              </a:rPr>
              <a:t>Bundek</a:t>
            </a:r>
            <a:endParaRPr lang="hr-HR" sz="2000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2381250"/>
            <a:ext cx="92392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3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262" y="5801054"/>
            <a:ext cx="695325" cy="866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" y="5715329"/>
            <a:ext cx="2857500" cy="95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111" y="694716"/>
            <a:ext cx="9879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 smtClean="0">
                <a:latin typeface="Cambria" panose="02040503050406030204" pitchFamily="18" charset="0"/>
              </a:rPr>
              <a:t>19:30 h </a:t>
            </a:r>
            <a:r>
              <a:rPr lang="hr-HR" sz="2400" b="1" dirty="0" smtClean="0">
                <a:latin typeface="Cambria" panose="02040503050406030204" pitchFamily="18" charset="0"/>
              </a:rPr>
              <a:t>Izložba </a:t>
            </a:r>
            <a:r>
              <a:rPr lang="hr-HR" sz="2400" b="1" dirty="0">
                <a:latin typeface="Cambria" panose="02040503050406030204" pitchFamily="18" charset="0"/>
              </a:rPr>
              <a:t>akademika Borisa </a:t>
            </a:r>
            <a:r>
              <a:rPr lang="hr-HR" sz="2400" b="1" dirty="0" err="1" smtClean="0">
                <a:latin typeface="Cambria" panose="02040503050406030204" pitchFamily="18" charset="0"/>
              </a:rPr>
              <a:t>Bućana</a:t>
            </a:r>
            <a:r>
              <a:rPr lang="hr-HR" sz="1700" dirty="0" smtClean="0">
                <a:latin typeface="Cambria" panose="02040503050406030204" pitchFamily="18" charset="0"/>
              </a:rPr>
              <a:t> </a:t>
            </a:r>
            <a:r>
              <a:rPr lang="hr-HR" sz="2000" dirty="0" smtClean="0">
                <a:latin typeface="Cambria" panose="02040503050406030204" pitchFamily="18" charset="0"/>
              </a:rPr>
              <a:t>u </a:t>
            </a:r>
            <a:r>
              <a:rPr lang="hr-HR" sz="2000" dirty="0">
                <a:latin typeface="Cambria" panose="02040503050406030204" pitchFamily="18" charset="0"/>
              </a:rPr>
              <a:t>Zagrebu pod nazivom „Glazbenici</a:t>
            </a:r>
            <a:r>
              <a:rPr lang="hr-HR" sz="2000" dirty="0" smtClean="0">
                <a:latin typeface="Cambria" panose="02040503050406030204" pitchFamily="18" charset="0"/>
              </a:rPr>
              <a:t>“ </a:t>
            </a:r>
            <a:r>
              <a:rPr lang="hr-HR" sz="2000" u="sng" dirty="0" smtClean="0">
                <a:latin typeface="Cambria" panose="02040503050406030204" pitchFamily="18" charset="0"/>
              </a:rPr>
              <a:t>Mjesto</a:t>
            </a:r>
            <a:r>
              <a:rPr lang="hr-HR" sz="2000" dirty="0" smtClean="0">
                <a:latin typeface="Cambria" panose="02040503050406030204" pitchFamily="18" charset="0"/>
              </a:rPr>
              <a:t>: foaje </a:t>
            </a:r>
            <a:r>
              <a:rPr lang="hr-HR" sz="2000" dirty="0">
                <a:latin typeface="Cambria" panose="02040503050406030204" pitchFamily="18" charset="0"/>
              </a:rPr>
              <a:t>Muzičke akademije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8" y="1657954"/>
            <a:ext cx="3374186" cy="3362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24" y="1657954"/>
            <a:ext cx="3394362" cy="3362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48" y="1657954"/>
            <a:ext cx="3407839" cy="34000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13738" y="5148824"/>
            <a:ext cx="2774731" cy="1304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devet slika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akril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platnu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nastali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2007. 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godine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2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theme/theme1.xml><?xml version="1.0" encoding="utf-8"?>
<a:theme xmlns:a="http://schemas.openxmlformats.org/drawingml/2006/main" name="Dividend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148</TotalTime>
  <Words>316</Words>
  <Application>Microsoft Office PowerPoint</Application>
  <PresentationFormat>Widescreen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</vt:lpstr>
      <vt:lpstr>Gill Sans MT</vt:lpstr>
      <vt:lpstr>Times New Roman</vt:lpstr>
      <vt:lpstr>Wingdings 2</vt:lpstr>
      <vt:lpstr>Dividend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Grad Zagreb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Ćosić Pajurin</dc:creator>
  <cp:lastModifiedBy>Ana Ćosić Pajurin</cp:lastModifiedBy>
  <cp:revision>14</cp:revision>
  <dcterms:created xsi:type="dcterms:W3CDTF">2016-05-23T14:09:04Z</dcterms:created>
  <dcterms:modified xsi:type="dcterms:W3CDTF">2016-05-24T07:03:10Z</dcterms:modified>
</cp:coreProperties>
</file>